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3" r:id="rId6"/>
    <p:sldId id="446" r:id="rId7"/>
    <p:sldId id="448" r:id="rId8"/>
    <p:sldId id="450" r:id="rId9"/>
    <p:sldId id="452" r:id="rId10"/>
    <p:sldId id="455" r:id="rId11"/>
    <p:sldId id="456" r:id="rId12"/>
    <p:sldId id="457" r:id="rId13"/>
    <p:sldId id="458" r:id="rId14"/>
    <p:sldId id="459" r:id="rId15"/>
    <p:sldId id="453" r:id="rId16"/>
    <p:sldId id="454" r:id="rId17"/>
    <p:sldId id="259" r:id="rId18"/>
    <p:sldId id="27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quel Capilla Blázquez" initials="RCB" lastIdx="1" clrIdx="0">
    <p:extLst>
      <p:ext uri="{19B8F6BF-5375-455C-9EA6-DF929625EA0E}">
        <p15:presenceInfo xmlns:p15="http://schemas.microsoft.com/office/powerpoint/2012/main" userId="S::rcapilla@everis.com::a3d8edcb-b008-47f2-bc96-80d4494950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5C1"/>
    <a:srgbClr val="E6B600"/>
    <a:srgbClr val="BC4328"/>
    <a:srgbClr val="0F1C50"/>
    <a:srgbClr val="464D03"/>
    <a:srgbClr val="85C103"/>
    <a:srgbClr val="505050"/>
    <a:srgbClr val="9AAE04"/>
    <a:srgbClr val="AAB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1239" autoAdjust="0"/>
  </p:normalViewPr>
  <p:slideViewPr>
    <p:cSldViewPr snapToGrid="0">
      <p:cViewPr varScale="1">
        <p:scale>
          <a:sx n="104" d="100"/>
          <a:sy n="104" d="100"/>
        </p:scale>
        <p:origin x="93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1630D9-D4A2-47D9-9C91-A51BFC2A1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D791F-5EA2-4CB9-93AA-66BF8D657B5A}" type="datetimeFigureOut">
              <a:rPr lang="es-ES" smtClean="0"/>
              <a:t>23/2/22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92B4C7-5B14-4AA8-BD46-4E6B605776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B90842-BCF5-4CCD-AC70-2D889C004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66F0C-E843-4F99-A3E4-8F3A7CD51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844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B28AD-0844-E442-BB84-1D9C8501C1C8}" type="datetimeFigureOut">
              <a:rPr lang="es-PE" smtClean="0"/>
              <a:t>23/02/22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C15D7-2240-D342-A051-B3D6C276560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368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15D7-2240-D342-A051-B3D6C276560A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350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15E7D82-45B3-4584-A2CA-B8AF12591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 PATRÓN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endParaRPr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51FBD0-4D4F-45BF-AB9E-6F25150E25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5" y="5331010"/>
            <a:ext cx="1570302" cy="713773"/>
          </a:xfrm>
          <a:prstGeom prst="rect">
            <a:avLst/>
          </a:prstGeom>
        </p:spPr>
      </p:pic>
      <p:sp>
        <p:nvSpPr>
          <p:cNvPr id="18" name="object 14">
            <a:extLst>
              <a:ext uri="{FF2B5EF4-FFF2-40B4-BE49-F238E27FC236}">
                <a16:creationId xmlns:a16="http://schemas.microsoft.com/office/drawing/2014/main" id="{64A04134-AD85-4422-A1B1-EFA77856933E}"/>
              </a:ext>
            </a:extLst>
          </p:cNvPr>
          <p:cNvSpPr/>
          <p:nvPr/>
        </p:nvSpPr>
        <p:spPr>
          <a:xfrm>
            <a:off x="600672" y="6134985"/>
            <a:ext cx="10928298" cy="164978"/>
          </a:xfrm>
          <a:custGeom>
            <a:avLst/>
            <a:gdLst/>
            <a:ahLst/>
            <a:cxnLst/>
            <a:rect l="l" t="t" r="r" b="b"/>
            <a:pathLst>
              <a:path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703801D6-AD3A-4AB5-B783-09D52359CE7D}"/>
              </a:ext>
            </a:extLst>
          </p:cNvPr>
          <p:cNvSpPr/>
          <p:nvPr/>
        </p:nvSpPr>
        <p:spPr>
          <a:xfrm>
            <a:off x="9507966" y="558037"/>
            <a:ext cx="2042269" cy="283168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n 9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C29B95CB-1E1B-4342-8462-A7B9C6368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" y="-4128"/>
            <a:ext cx="8687915" cy="6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BE235471-5C1A-49D6-87DE-93E3D43C6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07813" y="1261745"/>
            <a:ext cx="2879388" cy="38893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20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0" y="36512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87571" y="0"/>
            <a:ext cx="3570742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DF05A1D4-48FC-44F8-9E96-5BC55D2C35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968500"/>
            <a:ext cx="4305301" cy="44461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E829FCA8-B989-44D1-80B9-5B5351111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920296"/>
            <a:ext cx="53122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1" name="Imagen 10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F441500E-BA93-4FD4-B781-441E47244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12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6AB9385-0E77-4038-9744-E35B385DF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0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437120" y="1392737"/>
            <a:ext cx="4177936" cy="173400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34200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8631366F-A402-4238-9843-950F4FAAE7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7120" y="3346269"/>
            <a:ext cx="4177936" cy="2582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42238B0-2D79-4ABC-B8E9-07C0FD807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8971" y="615497"/>
            <a:ext cx="3243942" cy="1528989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5686" y="0"/>
            <a:ext cx="4103913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4E222587-9B83-4F95-9A3D-1D72EE4BB5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23514" y="1021080"/>
            <a:ext cx="3657600" cy="225552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58C3FBB-04D9-4351-BD10-6D38D7311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3514" y="3429001"/>
            <a:ext cx="3657600" cy="216408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4EBB11D4-0769-479E-B91A-665E182AC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971" y="2556329"/>
            <a:ext cx="3243942" cy="38583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D66B4FB0-A450-45C3-B370-4F83FB624C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80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63284" y="505577"/>
            <a:ext cx="574765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5032755"/>
            <a:ext cx="3759199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8A6F5AB-2C7F-478E-8E8C-1E4EF73FD3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3552298"/>
            <a:ext cx="4343401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4A858692-26D2-47E1-906B-98F7811A03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2071841"/>
            <a:ext cx="5910942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9" name="Imagen 8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EC82A3D8-EF87-45BA-8A7A-66B060F01D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12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ED8BF08-0032-4E38-B735-76B3E7B323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65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618513" y="920296"/>
            <a:ext cx="53122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31429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429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429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1429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9C5AC8A3-1EFA-4020-964C-888B5FCD0A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31168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6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EDD82B36-BF17-4F53-B02C-2D332C18DC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970" y="2569029"/>
            <a:ext cx="3243942" cy="38583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8971" y="615497"/>
            <a:ext cx="3243941" cy="156890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5544" y="0"/>
            <a:ext cx="4665616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9F397C64-5C3C-42B6-9DA8-563C2C322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3966" y="5274232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016B46B9-1A85-413A-96B8-FBDBF68CE6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3966" y="3586946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6F8FACAD-CA4D-4DE7-990A-B98F4A2D57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00967" y="3586946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1E2B7D5E-96B7-4DDC-9A72-32E45024AE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72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15843F2C-6751-4294-AB2A-0BB7AA011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-28575"/>
            <a:ext cx="8687915" cy="6953500"/>
          </a:xfrm>
          <a:prstGeom prst="rect">
            <a:avLst/>
          </a:prstGeom>
        </p:spPr>
      </p:pic>
      <p:sp>
        <p:nvSpPr>
          <p:cNvPr id="22" name="Marcador de texto 15">
            <a:extLst>
              <a:ext uri="{FF2B5EF4-FFF2-40B4-BE49-F238E27FC236}">
                <a16:creationId xmlns:a16="http://schemas.microsoft.com/office/drawing/2014/main" id="{3199CCF9-D349-4D15-B18B-00162C10A97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30245" y="4482172"/>
            <a:ext cx="3251184" cy="1028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28522818-9829-4A2D-8CC2-DD8655FE14E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2796" y="1563849"/>
            <a:ext cx="3251184" cy="6204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02A627A1-08CB-41A3-833E-1DD5C775C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796" y="3432914"/>
            <a:ext cx="2917543" cy="30317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9521142-0E00-4A34-AB4F-73176F94B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96863"/>
            <a:ext cx="5568950" cy="287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TÍTULO DEL PATRÓN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F73B530-774E-4EFF-9C43-0C5F9C2647CA}"/>
              </a:ext>
            </a:extLst>
          </p:cNvPr>
          <p:cNvSpPr/>
          <p:nvPr userDrawn="1"/>
        </p:nvSpPr>
        <p:spPr>
          <a:xfrm>
            <a:off x="3619034" y="1252659"/>
            <a:ext cx="4639056" cy="4639056"/>
          </a:xfrm>
          <a:prstGeom prst="ellipse">
            <a:avLst/>
          </a:prstGeom>
          <a:solidFill>
            <a:srgbClr val="0F1C50">
              <a:alpha val="18824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6785C1"/>
              </a:solidFill>
              <a:latin typeface="+mj-lt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B512D7-2C0F-4425-806D-87A7B20BCAC8}"/>
              </a:ext>
            </a:extLst>
          </p:cNvPr>
          <p:cNvSpPr/>
          <p:nvPr userDrawn="1"/>
        </p:nvSpPr>
        <p:spPr>
          <a:xfrm>
            <a:off x="4274354" y="1907979"/>
            <a:ext cx="3328416" cy="3328416"/>
          </a:xfrm>
          <a:prstGeom prst="ellipse">
            <a:avLst/>
          </a:prstGeom>
          <a:solidFill>
            <a:srgbClr val="E6B600">
              <a:alpha val="56863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6132464-EC3C-4040-B907-3A0E11314AD2}"/>
              </a:ext>
            </a:extLst>
          </p:cNvPr>
          <p:cNvSpPr/>
          <p:nvPr userDrawn="1"/>
        </p:nvSpPr>
        <p:spPr>
          <a:xfrm>
            <a:off x="5011970" y="2645595"/>
            <a:ext cx="1853184" cy="1853184"/>
          </a:xfrm>
          <a:prstGeom prst="ellipse">
            <a:avLst/>
          </a:prstGeom>
          <a:solidFill>
            <a:srgbClr val="0F1C50"/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3F3AAF6-5DD6-4699-9510-8D10F6E0B828}"/>
              </a:ext>
            </a:extLst>
          </p:cNvPr>
          <p:cNvCxnSpPr>
            <a:cxnSpLocks/>
          </p:cNvCxnSpPr>
          <p:nvPr userDrawn="1"/>
        </p:nvCxnSpPr>
        <p:spPr>
          <a:xfrm>
            <a:off x="300038" y="2436588"/>
            <a:ext cx="5663440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686270E-508D-46D0-9307-06B1556AA9B9}"/>
              </a:ext>
            </a:extLst>
          </p:cNvPr>
          <p:cNvCxnSpPr>
            <a:cxnSpLocks/>
          </p:cNvCxnSpPr>
          <p:nvPr userDrawn="1"/>
        </p:nvCxnSpPr>
        <p:spPr>
          <a:xfrm>
            <a:off x="6460435" y="5660178"/>
            <a:ext cx="5431528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E9C83A8-A844-4752-B412-074D45026249}"/>
              </a:ext>
            </a:extLst>
          </p:cNvPr>
          <p:cNvCxnSpPr>
            <a:cxnSpLocks/>
          </p:cNvCxnSpPr>
          <p:nvPr userDrawn="1"/>
        </p:nvCxnSpPr>
        <p:spPr>
          <a:xfrm>
            <a:off x="5963478" y="3601831"/>
            <a:ext cx="5928485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C08C3BF8-FC5E-4AE8-A730-AFA48BD3AD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0245" y="4006146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E2CECCB-7680-472D-AC79-7CA7DC94CB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8" y="909196"/>
            <a:ext cx="3243942" cy="5131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16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id="{382D4FFD-A997-4029-A30E-69950362B2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30245" y="1077715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35340808-BB2A-4905-A193-B527DBCEF8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30245" y="1563848"/>
            <a:ext cx="3251184" cy="174715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56315EC1-7DD2-483A-B46C-62635B84DB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7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a persona hablando por teléfono celular&#10;&#10;Descripción generada automáticamente con confianza media">
            <a:extLst>
              <a:ext uri="{FF2B5EF4-FFF2-40B4-BE49-F238E27FC236}">
                <a16:creationId xmlns:a16="http://schemas.microsoft.com/office/drawing/2014/main" id="{7130AD47-6430-401A-B46F-16F4F2489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1" b="12367"/>
          <a:stretch/>
        </p:blipFill>
        <p:spPr>
          <a:xfrm>
            <a:off x="-631022" y="-1"/>
            <a:ext cx="12823022" cy="69535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423184-2A25-42BD-BDF1-18ED01219C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-18127"/>
            <a:ext cx="12192000" cy="6876127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0"/>
            <a:ext cx="8687915" cy="6953500"/>
          </a:xfrm>
          <a:prstGeom prst="rect">
            <a:avLst/>
          </a:prstGeom>
        </p:spPr>
      </p:pic>
      <p:sp>
        <p:nvSpPr>
          <p:cNvPr id="15" name="object 15">
            <a:extLst>
              <a:ext uri="{FF2B5EF4-FFF2-40B4-BE49-F238E27FC236}">
                <a16:creationId xmlns:a16="http://schemas.microsoft.com/office/drawing/2014/main" id="{929FC511-1474-4D2B-AB32-44647DF2E599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ítulo 1"/>
          <p:cNvSpPr>
            <a:spLocks noGrp="1"/>
          </p:cNvSpPr>
          <p:nvPr userDrawn="1"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3975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 descr="Un hombre sentado frente a una pantalla&#10;&#10;Descripción generada automáticamente con confianza media">
            <a:extLst>
              <a:ext uri="{FF2B5EF4-FFF2-40B4-BE49-F238E27FC236}">
                <a16:creationId xmlns:a16="http://schemas.microsoft.com/office/drawing/2014/main" id="{8E876FD2-5151-4686-97B8-B0A9D0033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11201" y="0"/>
            <a:ext cx="12172950" cy="68477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DE2495-76C9-4828-8800-658F56E79D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-1269"/>
            <a:ext cx="5410200" cy="6923119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" y="-105735"/>
            <a:ext cx="8687915" cy="695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</a:t>
            </a:r>
            <a:br>
              <a:rPr lang="es-ES" dirty="0"/>
            </a:br>
            <a:endParaRPr lang="es-ES"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94BD247-19FA-4F16-9E9D-BBE068E6BEE9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9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048498" y="109309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048498" y="2553595"/>
            <a:ext cx="4305302" cy="2986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20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35713" cy="6857999"/>
          </a:xfrm>
        </p:spPr>
        <p:txBody>
          <a:bodyPr/>
          <a:lstStyle/>
          <a:p>
            <a:endParaRPr lang="es-E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EA50A88D-DE79-4AF5-84CB-330A2632EC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53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9B87BEAE-8AEE-4297-B088-A7A832E7A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F6233B-3FD4-494C-A9C8-A89069F65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5" y="5331010"/>
            <a:ext cx="1570302" cy="713773"/>
          </a:xfrm>
          <a:prstGeom prst="rect">
            <a:avLst/>
          </a:prstGeom>
        </p:spPr>
      </p:pic>
      <p:sp>
        <p:nvSpPr>
          <p:cNvPr id="9" name="object 14">
            <a:extLst>
              <a:ext uri="{FF2B5EF4-FFF2-40B4-BE49-F238E27FC236}">
                <a16:creationId xmlns:a16="http://schemas.microsoft.com/office/drawing/2014/main" id="{512755E5-F5F5-4BB3-A275-F3FD19E96561}"/>
              </a:ext>
            </a:extLst>
          </p:cNvPr>
          <p:cNvSpPr/>
          <p:nvPr userDrawn="1"/>
        </p:nvSpPr>
        <p:spPr>
          <a:xfrm>
            <a:off x="600672" y="6134985"/>
            <a:ext cx="10928298" cy="164978"/>
          </a:xfrm>
          <a:custGeom>
            <a:avLst/>
            <a:gdLst/>
            <a:ahLst/>
            <a:cxnLst/>
            <a:rect l="l" t="t" r="r" b="b"/>
            <a:pathLst>
              <a:path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Imagen 10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611FE49D-7EF9-420D-AD53-61DD373479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" y="-4128"/>
            <a:ext cx="8687915" cy="6953500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853620" y="2862965"/>
            <a:ext cx="6254752" cy="168430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BC70643F-E61B-412A-BCD8-9C4426C7E6E7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36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7529" y="1247198"/>
            <a:ext cx="503827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7529" y="2773580"/>
            <a:ext cx="5038271" cy="3713739"/>
          </a:xfrm>
          <a:noFill/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8" name="Imagen 7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1A2C4E82-BE49-42CC-9A65-7E1A5A56A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9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4269998-C94B-422E-A78A-DF85C6883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6E85101A-A813-46AD-8272-8E594617E9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953087"/>
            <a:ext cx="11538857" cy="198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52300"/>
            <a:ext cx="571500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34543"/>
            <a:ext cx="12192000" cy="2623457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93F5F4C-88E1-4BAA-B5A5-B5EEEA7757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2663447C-D565-4A2B-A356-20119B48AC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311729"/>
            <a:ext cx="11612880" cy="2117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08400"/>
            <a:ext cx="12192000" cy="3149599"/>
          </a:xfrm>
        </p:spPr>
        <p:txBody>
          <a:bodyPr>
            <a:normAutofit/>
          </a:bodyPr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52300"/>
            <a:ext cx="664464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8F3AC077-4003-4855-98A4-99A34EA1B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609" y="3149600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CD2F57A0-4775-4EA2-A651-FBD57B2B80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9557" y="3149600"/>
            <a:ext cx="2514600" cy="1480250"/>
          </a:xfrm>
          <a:solidFill>
            <a:srgbClr val="6785C1">
              <a:alpha val="89804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s-ES" sz="18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marL="0" lvl="0" indent="0">
              <a:buNone/>
            </a:pPr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A6E06D00-FCBC-40D0-B3F0-FFD96A1AC7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0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E0EA1D1B-F5E2-46D3-A6E1-F97EF791D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-28575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682752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1D5AB6B-81C7-4BE2-9222-349DEED2B4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667441"/>
            <a:ext cx="11539538" cy="4422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CF47B0E5-89CD-4E47-8C8E-146F286B9E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7941357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48B3F2D3-3775-4569-B756-41407686E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84170"/>
            <a:ext cx="12192000" cy="287382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CC3DA993-3213-4980-9FF6-565B7CB525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38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F40C66D9-CCF9-470E-82DC-961E3CED40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22356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2E74BD95-056F-4DB3-ABDE-543F9752A2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105" y="153681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7" name="Imagen 16" descr="Logotipo&#10;&#10;Descripción generada automáticamente">
            <a:extLst>
              <a:ext uri="{FF2B5EF4-FFF2-40B4-BE49-F238E27FC236}">
                <a16:creationId xmlns:a16="http://schemas.microsoft.com/office/drawing/2014/main" id="{33ED0FDB-3C65-439D-AD70-6199CDD705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  <p:pic>
        <p:nvPicPr>
          <p:cNvPr id="19" name="Imagen 18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5280B4C6-A551-46C3-8530-3447AF8A59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0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8228072-6DE1-4D9F-BAC0-092672D0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58E48B6-0140-4E91-96A0-5F7817F66A28}"/>
              </a:ext>
            </a:extLst>
          </p:cNvPr>
          <p:cNvSpPr>
            <a:spLocks noGrp="1" noChangeArrowheads="1"/>
          </p:cNvSpPr>
          <p:nvPr>
            <p:ph idx="14" hasCustomPrompt="1"/>
          </p:nvPr>
        </p:nvSpPr>
        <p:spPr bwMode="auto">
          <a:xfrm>
            <a:off x="8305801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2964890B-B619-476B-9E8E-3499E289DF7B}"/>
              </a:ext>
            </a:extLst>
          </p:cNvPr>
          <p:cNvSpPr>
            <a:spLocks noGrp="1" noChangeArrowheads="1"/>
          </p:cNvSpPr>
          <p:nvPr>
            <p:ph idx="15" hasCustomPrompt="1"/>
          </p:nvPr>
        </p:nvSpPr>
        <p:spPr bwMode="auto">
          <a:xfrm>
            <a:off x="380999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DF555FD4-1B27-4827-8641-4333A2E0E07E}"/>
              </a:ext>
            </a:extLst>
          </p:cNvPr>
          <p:cNvSpPr>
            <a:spLocks noGrp="1" noChangeArrowheads="1"/>
          </p:cNvSpPr>
          <p:nvPr>
            <p:ph idx="16" hasCustomPrompt="1"/>
          </p:nvPr>
        </p:nvSpPr>
        <p:spPr bwMode="auto">
          <a:xfrm>
            <a:off x="4640752" y="3958486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C694AD83-8AEF-4EAD-BABA-8A412A17D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7105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E22E6DA1-2B1B-4C29-98C1-BA80EEDB6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284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CB345580-03C8-4273-A7E1-60FADF6C9E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8317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77BB8F6F-2FB4-471E-A6C1-2B23944BD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8228072-6DE1-4D9F-BAC0-092672D0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58E48B6-0140-4E91-96A0-5F7817F66A28}"/>
              </a:ext>
            </a:extLst>
          </p:cNvPr>
          <p:cNvSpPr>
            <a:spLocks noGrp="1" noChangeArrowheads="1"/>
          </p:cNvSpPr>
          <p:nvPr>
            <p:ph idx="14" hasCustomPrompt="1"/>
          </p:nvPr>
        </p:nvSpPr>
        <p:spPr bwMode="auto">
          <a:xfrm>
            <a:off x="8305801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2964890B-B619-476B-9E8E-3499E289DF7B}"/>
              </a:ext>
            </a:extLst>
          </p:cNvPr>
          <p:cNvSpPr>
            <a:spLocks noGrp="1" noChangeArrowheads="1"/>
          </p:cNvSpPr>
          <p:nvPr>
            <p:ph idx="15" hasCustomPrompt="1"/>
          </p:nvPr>
        </p:nvSpPr>
        <p:spPr bwMode="auto">
          <a:xfrm>
            <a:off x="380999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DF555FD4-1B27-4827-8641-4333A2E0E07E}"/>
              </a:ext>
            </a:extLst>
          </p:cNvPr>
          <p:cNvSpPr>
            <a:spLocks noGrp="1" noChangeArrowheads="1"/>
          </p:cNvSpPr>
          <p:nvPr>
            <p:ph idx="16" hasCustomPrompt="1"/>
          </p:nvPr>
        </p:nvSpPr>
        <p:spPr bwMode="auto">
          <a:xfrm>
            <a:off x="4640752" y="3958486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C694AD83-8AEF-4EAD-BABA-8A412A17D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7105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E22E6DA1-2B1B-4C29-98C1-BA80EEDB6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284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CB345580-03C8-4273-A7E1-60FADF6C9E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8317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77BB8F6F-2FB4-471E-A6C1-2B23944BD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5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D0A6FC-EFA3-4DFE-9653-98A3879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7BE030-87AE-427C-ACBC-7B0652952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F9331-6840-434F-B621-12DFE03D3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27088-428B-4ACA-BA78-9A0C3D28AC70}" type="datetimeFigureOut">
              <a:rPr lang="es-ES" smtClean="0"/>
              <a:t>23/2/22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8AAC71-5381-401B-9CE9-972313241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1A468C-3ECE-4EC9-A72D-CF2248D54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C7F5-E638-4E97-9412-7505BCA35B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71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7" r:id="rId3"/>
    <p:sldLayoutId id="2147483663" r:id="rId4"/>
    <p:sldLayoutId id="2147483664" r:id="rId5"/>
    <p:sldLayoutId id="2147483649" r:id="rId6"/>
    <p:sldLayoutId id="2147483666" r:id="rId7"/>
    <p:sldLayoutId id="2147483678" r:id="rId8"/>
    <p:sldLayoutId id="2147483680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6" r:id="rId17"/>
    <p:sldLayoutId id="2147483674" r:id="rId18"/>
    <p:sldLayoutId id="2147483679" r:id="rId19"/>
    <p:sldLayoutId id="214748367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D8FFEDC-2BC2-401E-9475-7BD57CB58E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0671" y="5649642"/>
            <a:ext cx="6348770" cy="3184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Febrero 2022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C2011F4-0288-473A-AC21-F6DAF9E7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Bienvenidos al </a:t>
            </a:r>
            <a:r>
              <a:rPr lang="es-ES" dirty="0" err="1"/>
              <a:t>NTTData</a:t>
            </a:r>
            <a:r>
              <a:rPr lang="es-ES" dirty="0"/>
              <a:t> </a:t>
            </a:r>
            <a:r>
              <a:rPr lang="es-ES" dirty="0" err="1"/>
              <a:t>BootCamp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FD444D2-F012-476F-A205-BF72F727B6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s-ES" dirty="0"/>
              <a:t>Programa de Selección de Talentos</a:t>
            </a:r>
          </a:p>
        </p:txBody>
      </p:sp>
    </p:spTree>
    <p:extLst>
      <p:ext uri="{BB962C8B-B14F-4D97-AF65-F5344CB8AC3E}">
        <p14:creationId xmlns:p14="http://schemas.microsoft.com/office/powerpoint/2010/main" val="271737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7DE56-829E-7849-A2B2-60290AC1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Spring Boot Actuator</a:t>
            </a:r>
          </a:p>
        </p:txBody>
      </p:sp>
      <p:pic>
        <p:nvPicPr>
          <p:cNvPr id="2050" name="Picture 2" descr="Cursos de programación">
            <a:extLst>
              <a:ext uri="{FF2B5EF4-FFF2-40B4-BE49-F238E27FC236}">
                <a16:creationId xmlns:a16="http://schemas.microsoft.com/office/drawing/2014/main" id="{A57E3527-546B-C141-B80A-286C03A66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7" y="1415142"/>
            <a:ext cx="5988908" cy="449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70530C-113F-5044-8928-8FA673F6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7460"/>
            <a:ext cx="5957458" cy="345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51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C8C26-CA0F-B845-89B0-EC088727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LOG4J2 y LOMBOK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02A542-8B64-D445-B63A-EBD52DEAC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568587"/>
            <a:ext cx="11539538" cy="4422641"/>
          </a:xfrm>
        </p:spPr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0372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86743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Temas de la Semana 1</a:t>
            </a:r>
            <a:endParaRPr lang="es-ES" dirty="0"/>
          </a:p>
        </p:txBody>
      </p:sp>
      <p:sp>
        <p:nvSpPr>
          <p:cNvPr id="6" name="Forma libre 5">
            <a:extLst>
              <a:ext uri="{FF2B5EF4-FFF2-40B4-BE49-F238E27FC236}">
                <a16:creationId xmlns:a16="http://schemas.microsoft.com/office/drawing/2014/main" id="{BB956474-DB1A-5941-A920-426D0458863B}"/>
              </a:ext>
            </a:extLst>
          </p:cNvPr>
          <p:cNvSpPr/>
          <p:nvPr/>
        </p:nvSpPr>
        <p:spPr>
          <a:xfrm flipH="1">
            <a:off x="654113" y="1804872"/>
            <a:ext cx="5597226" cy="1440000"/>
          </a:xfrm>
          <a:custGeom>
            <a:avLst/>
            <a:gdLst>
              <a:gd name="connsiteX0" fmla="*/ 0 w 6352893"/>
              <a:gd name="connsiteY0" fmla="*/ 0 h 993852"/>
              <a:gd name="connsiteX1" fmla="*/ 5855967 w 6352893"/>
              <a:gd name="connsiteY1" fmla="*/ 0 h 993852"/>
              <a:gd name="connsiteX2" fmla="*/ 6352893 w 6352893"/>
              <a:gd name="connsiteY2" fmla="*/ 496926 h 993852"/>
              <a:gd name="connsiteX3" fmla="*/ 5855967 w 6352893"/>
              <a:gd name="connsiteY3" fmla="*/ 993852 h 993852"/>
              <a:gd name="connsiteX4" fmla="*/ 0 w 6352893"/>
              <a:gd name="connsiteY4" fmla="*/ 993852 h 993852"/>
              <a:gd name="connsiteX5" fmla="*/ 0 w 6352893"/>
              <a:gd name="connsiteY5" fmla="*/ 0 h 9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2893" h="993852">
                <a:moveTo>
                  <a:pt x="6352893" y="993851"/>
                </a:moveTo>
                <a:lnTo>
                  <a:pt x="496926" y="993851"/>
                </a:lnTo>
                <a:lnTo>
                  <a:pt x="0" y="496926"/>
                </a:lnTo>
                <a:lnTo>
                  <a:pt x="496926" y="1"/>
                </a:lnTo>
                <a:lnTo>
                  <a:pt x="6352893" y="1"/>
                </a:lnTo>
                <a:lnTo>
                  <a:pt x="6352893" y="99385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6724" tIns="60961" rIns="113792" bIns="6096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kern="1200" dirty="0" err="1"/>
              <a:t>DemoSpring</a:t>
            </a:r>
            <a:r>
              <a:rPr lang="es-ES" sz="2000" kern="1200" dirty="0"/>
              <a:t> </a:t>
            </a:r>
            <a:r>
              <a:rPr lang="es-ES" sz="2000" kern="1200" dirty="0" err="1"/>
              <a:t>Boot</a:t>
            </a:r>
            <a:r>
              <a:rPr lang="es-ES" sz="2000" kern="1200" dirty="0"/>
              <a:t> 2.x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dirty="0"/>
              <a:t>Demo Spring </a:t>
            </a:r>
            <a:r>
              <a:rPr lang="es-ES" sz="2000" dirty="0" err="1"/>
              <a:t>Webflux</a:t>
            </a:r>
            <a:endParaRPr lang="es-ES" sz="2000" dirty="0"/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kern="1200" dirty="0"/>
              <a:t>Demo Spring </a:t>
            </a:r>
            <a:r>
              <a:rPr lang="es-ES" sz="2000" kern="1200" dirty="0" err="1"/>
              <a:t>Actuaror</a:t>
            </a:r>
            <a:endParaRPr lang="es-ES" sz="2000" kern="1200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B1C76CF0-73E8-104B-B598-B980D628E84B}"/>
              </a:ext>
            </a:extLst>
          </p:cNvPr>
          <p:cNvSpPr/>
          <p:nvPr/>
        </p:nvSpPr>
        <p:spPr>
          <a:xfrm flipH="1">
            <a:off x="654111" y="3621622"/>
            <a:ext cx="5597225" cy="1440000"/>
          </a:xfrm>
          <a:custGeom>
            <a:avLst/>
            <a:gdLst>
              <a:gd name="connsiteX0" fmla="*/ 0 w 6352893"/>
              <a:gd name="connsiteY0" fmla="*/ 0 h 993852"/>
              <a:gd name="connsiteX1" fmla="*/ 5855967 w 6352893"/>
              <a:gd name="connsiteY1" fmla="*/ 0 h 993852"/>
              <a:gd name="connsiteX2" fmla="*/ 6352893 w 6352893"/>
              <a:gd name="connsiteY2" fmla="*/ 496926 h 993852"/>
              <a:gd name="connsiteX3" fmla="*/ 5855967 w 6352893"/>
              <a:gd name="connsiteY3" fmla="*/ 993852 h 993852"/>
              <a:gd name="connsiteX4" fmla="*/ 0 w 6352893"/>
              <a:gd name="connsiteY4" fmla="*/ 993852 h 993852"/>
              <a:gd name="connsiteX5" fmla="*/ 0 w 6352893"/>
              <a:gd name="connsiteY5" fmla="*/ 0 h 9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2893" h="993852">
                <a:moveTo>
                  <a:pt x="6352893" y="993851"/>
                </a:moveTo>
                <a:lnTo>
                  <a:pt x="496926" y="993851"/>
                </a:lnTo>
                <a:lnTo>
                  <a:pt x="0" y="496926"/>
                </a:lnTo>
                <a:lnTo>
                  <a:pt x="496926" y="1"/>
                </a:lnTo>
                <a:lnTo>
                  <a:pt x="6352893" y="1"/>
                </a:lnTo>
                <a:lnTo>
                  <a:pt x="6352893" y="993851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6724" tIns="60961" rIns="113792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dirty="0"/>
              <a:t>Demo Log4J, </a:t>
            </a:r>
            <a:r>
              <a:rPr lang="es-ES" sz="2000" dirty="0" err="1"/>
              <a:t>Lombok</a:t>
            </a:r>
            <a:endParaRPr lang="es-ES" sz="2000" dirty="0"/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kern="1200" dirty="0" err="1"/>
              <a:t>MongoDB</a:t>
            </a:r>
            <a:r>
              <a:rPr lang="es-ES" sz="2000" kern="1200" dirty="0"/>
              <a:t>, </a:t>
            </a:r>
            <a:r>
              <a:rPr lang="es-ES" sz="2000" kern="1200" dirty="0" err="1"/>
              <a:t>Git</a:t>
            </a:r>
            <a:r>
              <a:rPr lang="es-ES" sz="2000" kern="12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6410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B633AA7C-0AFB-493F-BDAC-E41F668EC8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>
            <a:fillRect/>
          </a:stretch>
        </p:blipFill>
        <p:spPr>
          <a:xfrm>
            <a:off x="-209107" y="-23420"/>
            <a:ext cx="12416512" cy="698428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4A0E44-8CCA-4BB0-872B-AC4D6E336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149" y="7164"/>
            <a:ext cx="12401107" cy="692311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6F05C9AB-C854-4B10-ACE4-4015406B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051" y="709163"/>
            <a:ext cx="4461416" cy="1325563"/>
          </a:xfrm>
        </p:spPr>
        <p:txBody>
          <a:bodyPr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¿Preguntas?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EFB11BA6-30E9-4049-8D40-1606BFF2B0C3}"/>
              </a:ext>
            </a:extLst>
          </p:cNvPr>
          <p:cNvSpPr/>
          <p:nvPr/>
        </p:nvSpPr>
        <p:spPr>
          <a:xfrm>
            <a:off x="10100440" y="441209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78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9CD9B2A-4717-4410-81C9-4B0FC3B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6159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33AF9623-E3B2-42B5-A13C-1A3DB8A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 del Programa</a:t>
            </a:r>
          </a:p>
        </p:txBody>
      </p:sp>
    </p:spTree>
    <p:extLst>
      <p:ext uri="{BB962C8B-B14F-4D97-AF65-F5344CB8AC3E}">
        <p14:creationId xmlns:p14="http://schemas.microsoft.com/office/powerpoint/2010/main" val="400894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52299"/>
            <a:ext cx="7886701" cy="1162843"/>
          </a:xfrm>
        </p:spPr>
        <p:txBody>
          <a:bodyPr/>
          <a:lstStyle/>
          <a:p>
            <a:r>
              <a:rPr lang="es-419" dirty="0"/>
              <a:t>Agenda General de la Fase de Ejecución</a:t>
            </a:r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800B2AF-A77A-3F4B-A5CA-C19DDCA263FC}"/>
              </a:ext>
            </a:extLst>
          </p:cNvPr>
          <p:cNvGrpSpPr/>
          <p:nvPr/>
        </p:nvGrpSpPr>
        <p:grpSpPr>
          <a:xfrm>
            <a:off x="266699" y="1418820"/>
            <a:ext cx="9383928" cy="4721274"/>
            <a:chOff x="633042" y="1370037"/>
            <a:chExt cx="2592199" cy="472127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4E608DE1-97BA-164C-AA9E-FD74E45F4E5F}"/>
                </a:ext>
              </a:extLst>
            </p:cNvPr>
            <p:cNvSpPr/>
            <p:nvPr/>
          </p:nvSpPr>
          <p:spPr>
            <a:xfrm>
              <a:off x="633042" y="1378634"/>
              <a:ext cx="2349501" cy="4712677"/>
            </a:xfrm>
            <a:prstGeom prst="roundRect">
              <a:avLst>
                <a:gd name="adj" fmla="val 11232"/>
              </a:avLst>
            </a:prstGeom>
            <a:gradFill>
              <a:gsLst>
                <a:gs pos="0">
                  <a:srgbClr val="92D050"/>
                </a:gs>
                <a:gs pos="100000">
                  <a:srgbClr val="92D050">
                    <a:alpha val="5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s-PE" b="1" dirty="0">
                <a:solidFill>
                  <a:srgbClr val="000000"/>
                </a:solidFill>
              </a:endParaRPr>
            </a:p>
            <a:p>
              <a:pPr algn="ctr"/>
              <a:endParaRPr lang="es-PE" b="1" dirty="0">
                <a:solidFill>
                  <a:srgbClr val="0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dirty="0">
                  <a:solidFill>
                    <a:srgbClr val="000000"/>
                  </a:solidFill>
                </a:rPr>
                <a:t>Preparar el ambiente.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dirty="0">
                  <a:solidFill>
                    <a:srgbClr val="000000"/>
                  </a:solidFill>
                </a:rPr>
                <a:t>Sesiones sobre los temas básicos de microservicios.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dirty="0">
                  <a:solidFill>
                    <a:srgbClr val="000000"/>
                  </a:solidFill>
                </a:rPr>
                <a:t>Conceptos basicos de Spring boot, Spring web Flux, Spring Actuator y Logging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dirty="0">
                  <a:solidFill>
                    <a:srgbClr val="000000"/>
                  </a:solidFill>
                </a:rPr>
                <a:t>Demo Ejemplos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dirty="0">
                  <a:solidFill>
                    <a:srgbClr val="000000"/>
                  </a:solidFill>
                </a:rPr>
                <a:t>Presentación y desarrollo del proyecto correspondiente a la semana 1.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3FBE72A-50F2-5C46-A6D6-9E9A002DEEFD}"/>
                </a:ext>
              </a:extLst>
            </p:cNvPr>
            <p:cNvSpPr/>
            <p:nvPr/>
          </p:nvSpPr>
          <p:spPr>
            <a:xfrm>
              <a:off x="643788" y="1370037"/>
              <a:ext cx="2581453" cy="556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861366F-F505-CE46-B297-71F8041D9510}"/>
                </a:ext>
              </a:extLst>
            </p:cNvPr>
            <p:cNvSpPr/>
            <p:nvPr/>
          </p:nvSpPr>
          <p:spPr>
            <a:xfrm>
              <a:off x="1218403" y="1472415"/>
              <a:ext cx="14318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PE" sz="2000" b="1" dirty="0">
                  <a:solidFill>
                    <a:srgbClr val="000000"/>
                  </a:solidFill>
                </a:rPr>
                <a:t>Semana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72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</a:t>
            </a:r>
            <a:r>
              <a:rPr lang="es-ES" dirty="0" err="1"/>
              <a:t>basicos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866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Canales de Comunicación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19A9E2D-23A3-8741-A403-18804A4B2EFE}"/>
              </a:ext>
            </a:extLst>
          </p:cNvPr>
          <p:cNvGrpSpPr/>
          <p:nvPr/>
        </p:nvGrpSpPr>
        <p:grpSpPr>
          <a:xfrm>
            <a:off x="660399" y="2198288"/>
            <a:ext cx="2520000" cy="3036807"/>
            <a:chOff x="6460843" y="2433399"/>
            <a:chExt cx="2520000" cy="3036807"/>
          </a:xfrm>
        </p:grpSpPr>
        <p:pic>
          <p:nvPicPr>
            <p:cNvPr id="7" name="Imagen 6" descr="Imagen que contiene gráficos vectoriales&#10;&#10;&#10;&#10;Descripción generada automáticamente">
              <a:extLst>
                <a:ext uri="{FF2B5EF4-FFF2-40B4-BE49-F238E27FC236}">
                  <a16:creationId xmlns:a16="http://schemas.microsoft.com/office/drawing/2014/main" id="{CC2F55E0-EF10-1944-AC57-7A3585AF2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0843" y="2433399"/>
              <a:ext cx="2520000" cy="2520000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76D63DF-DF2D-0742-87A0-6AD84D1C5F80}"/>
                </a:ext>
              </a:extLst>
            </p:cNvPr>
            <p:cNvSpPr txBox="1"/>
            <p:nvPr/>
          </p:nvSpPr>
          <p:spPr>
            <a:xfrm>
              <a:off x="7146006" y="5070096"/>
              <a:ext cx="1149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dirty="0"/>
                <a:t>Correos</a:t>
              </a:r>
              <a:endParaRPr lang="es-PE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86" y="2059954"/>
            <a:ext cx="2521643" cy="25216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333" y="1953905"/>
            <a:ext cx="3330583" cy="276438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76D63DF-DF2D-0742-87A0-6AD84D1C5F80}"/>
              </a:ext>
            </a:extLst>
          </p:cNvPr>
          <p:cNvSpPr txBox="1"/>
          <p:nvPr/>
        </p:nvSpPr>
        <p:spPr>
          <a:xfrm>
            <a:off x="9362768" y="4834985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000" dirty="0" err="1"/>
              <a:t>Reviews</a:t>
            </a:r>
            <a:r>
              <a:rPr lang="es-PE" sz="2000" dirty="0"/>
              <a:t>,</a:t>
            </a:r>
          </a:p>
          <a:p>
            <a:pPr algn="ctr"/>
            <a:r>
              <a:rPr lang="es-PE" sz="2000" dirty="0" err="1"/>
              <a:t>Pair</a:t>
            </a:r>
            <a:r>
              <a:rPr lang="es-PE" sz="2000" dirty="0"/>
              <a:t> </a:t>
            </a:r>
            <a:r>
              <a:rPr lang="es-PE" sz="2000" dirty="0" err="1"/>
              <a:t>programing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6D63DF-DF2D-0742-87A0-6AD84D1C5F80}"/>
              </a:ext>
            </a:extLst>
          </p:cNvPr>
          <p:cNvSpPr txBox="1"/>
          <p:nvPr/>
        </p:nvSpPr>
        <p:spPr>
          <a:xfrm>
            <a:off x="4532755" y="4834985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/>
              <a:t>Chat, meeting, </a:t>
            </a:r>
            <a:r>
              <a:rPr lang="es-PE" sz="2000" dirty="0" err="1"/>
              <a:t>docs</a:t>
            </a:r>
            <a:r>
              <a:rPr lang="es-PE" sz="2000" dirty="0"/>
              <a:t>, </a:t>
            </a:r>
            <a:r>
              <a:rPr lang="es-PE" sz="2000" dirty="0" err="1"/>
              <a:t>calls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0843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Spring boot 2.X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A668E0-49DB-0748-9D4E-84338D404F3B}"/>
              </a:ext>
            </a:extLst>
          </p:cNvPr>
          <p:cNvSpPr txBox="1"/>
          <p:nvPr/>
        </p:nvSpPr>
        <p:spPr>
          <a:xfrm>
            <a:off x="877330" y="1631092"/>
            <a:ext cx="4250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Lead by pivotal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Open source application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Plugins and support for most web technologies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Loads of utility API-s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B35F49-E599-0F44-A067-D1B4CB85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3" y="3039763"/>
            <a:ext cx="5254198" cy="17591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15ABE40-3455-6947-AA34-EA6AAD7BB6C1}"/>
              </a:ext>
            </a:extLst>
          </p:cNvPr>
          <p:cNvSpPr txBox="1"/>
          <p:nvPr/>
        </p:nvSpPr>
        <p:spPr>
          <a:xfrm>
            <a:off x="5725298" y="1488788"/>
            <a:ext cx="4250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Free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Easy to use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No XML anymore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Extremely popular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Java, Groovy and Kotlin support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Good for cloud and microservices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Your code depends on abstractions, Spring handles actual implementations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Can switch implementations easily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2E9ED0-F2F4-AE4B-9657-5531801B4DA0}"/>
              </a:ext>
            </a:extLst>
          </p:cNvPr>
          <p:cNvSpPr txBox="1"/>
          <p:nvPr/>
        </p:nvSpPr>
        <p:spPr>
          <a:xfrm>
            <a:off x="2339546" y="5128373"/>
            <a:ext cx="42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s-PE" dirty="0"/>
              <a:t>https://start.spring.io/</a:t>
            </a:r>
          </a:p>
        </p:txBody>
      </p:sp>
    </p:spTree>
    <p:extLst>
      <p:ext uri="{BB962C8B-B14F-4D97-AF65-F5344CB8AC3E}">
        <p14:creationId xmlns:p14="http://schemas.microsoft.com/office/powerpoint/2010/main" val="396903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49C4E-7484-364D-8CF3-99AC1211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Spring Boot WebFlux</a:t>
            </a:r>
          </a:p>
        </p:txBody>
      </p:sp>
      <p:pic>
        <p:nvPicPr>
          <p:cNvPr id="1028" name="Picture 4" descr="Reactive Programming: Reactor и Spring WebFlux — часть 1 | by Kirill Sereda  | Medium">
            <a:extLst>
              <a:ext uri="{FF2B5EF4-FFF2-40B4-BE49-F238E27FC236}">
                <a16:creationId xmlns:a16="http://schemas.microsoft.com/office/drawing/2014/main" id="{A7504654-69A4-F340-B95C-F97EFF21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3" y="1277880"/>
            <a:ext cx="6149856" cy="519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0556E4-A9FB-7E4E-A5C8-21C4D979E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18" y="1277880"/>
            <a:ext cx="3515497" cy="10219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731E1B-1888-2743-8C41-0D52C41F2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450" y="2483708"/>
            <a:ext cx="5140956" cy="30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98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4FE3B-B62D-B149-8FC5-6D3E7518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Publisher, Flux, Mono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50917F-C209-7F48-A8E9-5F289F59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07" y="977785"/>
            <a:ext cx="6554594" cy="3384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AE0AAB-2898-2942-B886-792C3EF2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7" y="1082746"/>
            <a:ext cx="4900874" cy="24577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7360D5-E30C-E745-A7F6-80DCE814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37" y="3742400"/>
            <a:ext cx="4575413" cy="2658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FC68BC-8CE0-564D-B0AA-2CAF59FED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950" y="4370915"/>
            <a:ext cx="3529247" cy="22705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91E3C3-ADC0-C449-9E56-73C813C29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2117" y="4701940"/>
            <a:ext cx="3660346" cy="11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AE528-A349-4A42-9653-F804BA75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B9C651-DA4A-1844-B4C9-3777D28A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955543"/>
            <a:ext cx="6213181" cy="25518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F53578-4C0A-B540-BC7F-321130878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681" y="1989438"/>
            <a:ext cx="3773430" cy="18037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CF79501-80AF-4D41-B800-D3862DDB7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645" y="4228271"/>
            <a:ext cx="3773430" cy="23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404040"/>
      </a:dk1>
      <a:lt1>
        <a:srgbClr val="FFFFFF"/>
      </a:lt1>
      <a:dk2>
        <a:srgbClr val="0F1C50"/>
      </a:dk2>
      <a:lt2>
        <a:srgbClr val="6785C1"/>
      </a:lt2>
      <a:accent1>
        <a:srgbClr val="001973"/>
      </a:accent1>
      <a:accent2>
        <a:srgbClr val="E6B600"/>
      </a:accent2>
      <a:accent3>
        <a:srgbClr val="0080B1"/>
      </a:accent3>
      <a:accent4>
        <a:srgbClr val="BC4328"/>
      </a:accent4>
      <a:accent5>
        <a:srgbClr val="AA3C80"/>
      </a:accent5>
      <a:accent6>
        <a:srgbClr val="83B254"/>
      </a:accent6>
      <a:hlink>
        <a:srgbClr val="404040"/>
      </a:hlink>
      <a:folHlink>
        <a:srgbClr val="0072BC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73887AB8959468668E5974432F06C" ma:contentTypeVersion="4" ma:contentTypeDescription="Create a new document." ma:contentTypeScope="" ma:versionID="bfa0c1f494392222b59259431f829017">
  <xsd:schema xmlns:xsd="http://www.w3.org/2001/XMLSchema" xmlns:xs="http://www.w3.org/2001/XMLSchema" xmlns:p="http://schemas.microsoft.com/office/2006/metadata/properties" xmlns:ns2="e68cd59b-11b5-492d-8a57-84c18d696fb8" xmlns:ns3="e1a11031-867c-40ad-a3f9-4665a138c05b" targetNamespace="http://schemas.microsoft.com/office/2006/metadata/properties" ma:root="true" ma:fieldsID="d182131e881b913f30c7a562d33eba54" ns2:_="" ns3:_="">
    <xsd:import namespace="e68cd59b-11b5-492d-8a57-84c18d696fb8"/>
    <xsd:import namespace="e1a11031-867c-40ad-a3f9-4665a138c0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cd59b-11b5-492d-8a57-84c18d696f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11031-867c-40ad-a3f9-4665a138c0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56B811-5588-432D-A177-8440AA676009}">
  <ds:schemaRefs>
    <ds:schemaRef ds:uri="http://schemas.openxmlformats.org/package/2006/metadata/core-properties"/>
    <ds:schemaRef ds:uri="f9e5c6ed-a414-487d-8643-813a0aafc40d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e8cafdd4-4528-4476-ab16-00a5750ab81c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91A6716-1A7A-4A53-9211-F2F8A4B625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E1EEEF-6815-4A23-AEE5-06F50DF95B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8cd59b-11b5-492d-8a57-84c18d696fb8"/>
    <ds:schemaRef ds:uri="e1a11031-867c-40ad-a3f9-4665a138c0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187</Words>
  <Application>Microsoft Macintosh PowerPoint</Application>
  <PresentationFormat>Panorámica</PresentationFormat>
  <Paragraphs>47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Wingdings</vt:lpstr>
      <vt:lpstr>Tema de Office</vt:lpstr>
      <vt:lpstr>Bienvenidos al NTTData BootCamp</vt:lpstr>
      <vt:lpstr>Agenda del Programa</vt:lpstr>
      <vt:lpstr>Agenda General de la Fase de Ejecución</vt:lpstr>
      <vt:lpstr>Conceptos basicos</vt:lpstr>
      <vt:lpstr>Canales de Comunicación</vt:lpstr>
      <vt:lpstr>Spring boot 2.X</vt:lpstr>
      <vt:lpstr>Spring Boot WebFlux</vt:lpstr>
      <vt:lpstr>Publisher, Flux, Mono</vt:lpstr>
      <vt:lpstr>Presentación de PowerPoint</vt:lpstr>
      <vt:lpstr>Spring Boot Actuator</vt:lpstr>
      <vt:lpstr>LOG4J2 y LOMBOK</vt:lpstr>
      <vt:lpstr>Demo</vt:lpstr>
      <vt:lpstr>Temas de la Semana 1</vt:lpstr>
      <vt:lpstr>¿Preguntas?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Abilio Cáceres Curo</cp:lastModifiedBy>
  <cp:revision>116</cp:revision>
  <dcterms:created xsi:type="dcterms:W3CDTF">2021-04-26T09:22:33Z</dcterms:created>
  <dcterms:modified xsi:type="dcterms:W3CDTF">2022-02-25T18:39:50Z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879356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  <property fmtid="{D5CDD505-2E9C-101B-9397-08002B2CF9AE}" pid="5" name="ContentTypeId">
    <vt:lpwstr>0x01010011873887AB8959468668E5974432F06C</vt:lpwstr>
  </property>
</Properties>
</file>